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8" r:id="rId3"/>
    <p:sldId id="294" r:id="rId4"/>
    <p:sldId id="270" r:id="rId5"/>
    <p:sldId id="274" r:id="rId6"/>
    <p:sldId id="275" r:id="rId7"/>
    <p:sldId id="279" r:id="rId8"/>
    <p:sldId id="278" r:id="rId9"/>
    <p:sldId id="280" r:id="rId10"/>
    <p:sldId id="276" r:id="rId11"/>
    <p:sldId id="277" r:id="rId12"/>
    <p:sldId id="281" r:id="rId13"/>
    <p:sldId id="283" r:id="rId14"/>
    <p:sldId id="284" r:id="rId15"/>
    <p:sldId id="260" r:id="rId16"/>
    <p:sldId id="273" r:id="rId17"/>
    <p:sldId id="287" r:id="rId18"/>
    <p:sldId id="302" r:id="rId19"/>
    <p:sldId id="288" r:id="rId20"/>
    <p:sldId id="289" r:id="rId21"/>
    <p:sldId id="290" r:id="rId22"/>
    <p:sldId id="265" r:id="rId23"/>
    <p:sldId id="285" r:id="rId24"/>
    <p:sldId id="262" r:id="rId25"/>
    <p:sldId id="291" r:id="rId26"/>
    <p:sldId id="259" r:id="rId27"/>
    <p:sldId id="264" r:id="rId28"/>
    <p:sldId id="296" r:id="rId29"/>
    <p:sldId id="297" r:id="rId30"/>
    <p:sldId id="295" r:id="rId31"/>
    <p:sldId id="303" r:id="rId32"/>
    <p:sldId id="271" r:id="rId33"/>
    <p:sldId id="299" r:id="rId34"/>
    <p:sldId id="292" r:id="rId35"/>
    <p:sldId id="286" r:id="rId36"/>
    <p:sldId id="300" r:id="rId37"/>
    <p:sldId id="263" r:id="rId38"/>
    <p:sldId id="301" r:id="rId39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BA26-E5D4-4EBB-8E5A-BA0825A5B803}" type="datetimeFigureOut">
              <a:rPr lang="lv-LV" smtClean="0"/>
              <a:t>24.07.2020.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99E3-B316-418D-8738-74E9D10E7E28}" type="slidenum">
              <a:rPr lang="lv-LV" smtClean="0"/>
              <a:t>‹#›</a:t>
            </a:fld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BA26-E5D4-4EBB-8E5A-BA0825A5B803}" type="datetimeFigureOut">
              <a:rPr lang="lv-LV" smtClean="0"/>
              <a:t>24.07.2020.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99E3-B316-418D-8738-74E9D10E7E28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BA26-E5D4-4EBB-8E5A-BA0825A5B803}" type="datetimeFigureOut">
              <a:rPr lang="lv-LV" smtClean="0"/>
              <a:t>24.07.2020.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99E3-B316-418D-8738-74E9D10E7E28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BA26-E5D4-4EBB-8E5A-BA0825A5B803}" type="datetimeFigureOut">
              <a:rPr lang="lv-LV" smtClean="0"/>
              <a:t>24.07.2020.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99E3-B316-418D-8738-74E9D10E7E28}" type="slidenum">
              <a:rPr lang="lv-LV" smtClean="0"/>
              <a:t>‹#›</a:t>
            </a:fld>
            <a:endParaRPr lang="lv-LV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BA26-E5D4-4EBB-8E5A-BA0825A5B803}" type="datetimeFigureOut">
              <a:rPr lang="lv-LV" smtClean="0"/>
              <a:t>24.07.2020.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99E3-B316-418D-8738-74E9D10E7E28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BA26-E5D4-4EBB-8E5A-BA0825A5B803}" type="datetimeFigureOut">
              <a:rPr lang="lv-LV" smtClean="0"/>
              <a:t>24.07.2020.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99E3-B316-418D-8738-74E9D10E7E28}" type="slidenum">
              <a:rPr lang="lv-LV" smtClean="0"/>
              <a:t>‹#›</a:t>
            </a:fld>
            <a:endParaRPr lang="lv-LV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BA26-E5D4-4EBB-8E5A-BA0825A5B803}" type="datetimeFigureOut">
              <a:rPr lang="lv-LV" smtClean="0"/>
              <a:t>24.07.2020.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99E3-B316-418D-8738-74E9D10E7E28}" type="slidenum">
              <a:rPr lang="lv-LV" smtClean="0"/>
              <a:t>‹#›</a:t>
            </a:fld>
            <a:endParaRPr lang="lv-LV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BA26-E5D4-4EBB-8E5A-BA0825A5B803}" type="datetimeFigureOut">
              <a:rPr lang="lv-LV" smtClean="0"/>
              <a:t>24.07.2020.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99E3-B316-418D-8738-74E9D10E7E28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BA26-E5D4-4EBB-8E5A-BA0825A5B803}" type="datetimeFigureOut">
              <a:rPr lang="lv-LV" smtClean="0"/>
              <a:t>24.07.2020.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99E3-B316-418D-8738-74E9D10E7E28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BA26-E5D4-4EBB-8E5A-BA0825A5B803}" type="datetimeFigureOut">
              <a:rPr lang="lv-LV" smtClean="0"/>
              <a:t>24.07.2020.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99E3-B316-418D-8738-74E9D10E7E28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BA26-E5D4-4EBB-8E5A-BA0825A5B803}" type="datetimeFigureOut">
              <a:rPr lang="lv-LV" smtClean="0"/>
              <a:t>24.07.2020.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99E3-B316-418D-8738-74E9D10E7E28}" type="slidenum">
              <a:rPr lang="lv-LV" smtClean="0"/>
              <a:t>‹#›</a:t>
            </a:fld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1ABA26-E5D4-4EBB-8E5A-BA0825A5B803}" type="datetimeFigureOut">
              <a:rPr lang="lv-LV" smtClean="0"/>
              <a:t>24.07.2020.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AA99E3-B316-418D-8738-74E9D10E7E28}" type="slidenum">
              <a:rPr lang="lv-LV" smtClean="0"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728792" cy="1440160"/>
          </a:xfrm>
        </p:spPr>
        <p:txBody>
          <a:bodyPr>
            <a:noAutofit/>
          </a:bodyPr>
          <a:lstStyle/>
          <a:p>
            <a:r>
              <a:rPr lang="lv-LV" sz="1600" dirty="0" smtClean="0">
                <a:latin typeface="Times New Roman" pitchFamily="18" charset="0"/>
                <a:cs typeface="Times New Roman" pitchFamily="18" charset="0"/>
              </a:rPr>
              <a:t>17.06.2020.</a:t>
            </a:r>
          </a:p>
          <a:p>
            <a:r>
              <a:rPr lang="lv-LV" sz="1600" dirty="0" smtClean="0">
                <a:latin typeface="Times New Roman" pitchFamily="18" charset="0"/>
                <a:cs typeface="Times New Roman" pitchFamily="18" charset="0"/>
              </a:rPr>
              <a:t>Valmiera</a:t>
            </a:r>
          </a:p>
          <a:p>
            <a:endParaRPr lang="lv-LV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lv-LV" sz="1600" dirty="0" smtClean="0">
                <a:latin typeface="Times New Roman" pitchFamily="18" charset="0"/>
                <a:cs typeface="Times New Roman" pitchFamily="18" charset="0"/>
              </a:rPr>
              <a:t>Veterinārārste Daiga Vētra</a:t>
            </a:r>
            <a:endParaRPr lang="lv-LV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2088232"/>
          </a:xfrm>
        </p:spPr>
        <p:txBody>
          <a:bodyPr/>
          <a:lstStyle/>
          <a:p>
            <a:pPr marL="182880" indent="0" algn="ctr">
              <a:buNone/>
            </a:pPr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>Kuņģa-zarnu trakta </a:t>
            </a:r>
            <a:br>
              <a:rPr lang="lv-LV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>parazītu </a:t>
            </a:r>
            <a:r>
              <a:rPr lang="lv-LV" sz="3600" dirty="0">
                <a:latin typeface="Times New Roman" pitchFamily="18" charset="0"/>
                <a:cs typeface="Times New Roman" pitchFamily="18" charset="0"/>
              </a:rPr>
              <a:t>ietekme </a:t>
            </a:r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v-LV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>uz </a:t>
            </a:r>
            <a:r>
              <a:rPr lang="lv-LV" sz="3600" dirty="0">
                <a:latin typeface="Times New Roman" pitchFamily="18" charset="0"/>
                <a:cs typeface="Times New Roman" pitchFamily="18" charset="0"/>
              </a:rPr>
              <a:t>aitu veselību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25450"/>
            <a:ext cx="61928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977" y="4005064"/>
            <a:ext cx="1375447" cy="132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36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512511" cy="1143000"/>
          </a:xfrm>
        </p:spPr>
        <p:txBody>
          <a:bodyPr/>
          <a:lstStyle/>
          <a:p>
            <a:pPr algn="l"/>
            <a:r>
              <a:rPr lang="lv-LV" sz="3600" dirty="0">
                <a:latin typeface="Times New Roman" pitchFamily="18" charset="0"/>
                <a:cs typeface="Times New Roman" pitchFamily="18" charset="0"/>
              </a:rPr>
              <a:t>Kuņģa-zarnu trakta </a:t>
            </a:r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>parazītu  </a:t>
            </a:r>
            <a:br>
              <a:rPr lang="lv-LV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>         vispārējs dzīves cikls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5616" y="1844824"/>
            <a:ext cx="6840760" cy="4464496"/>
          </a:xfrm>
        </p:spPr>
        <p:txBody>
          <a:bodyPr/>
          <a:lstStyle/>
          <a:p>
            <a:pPr lvl="0"/>
            <a:r>
              <a:rPr lang="lv-LV" dirty="0">
                <a:latin typeface="Times New Roman" pitchFamily="18" charset="0"/>
                <a:cs typeface="Times New Roman" pitchFamily="18" charset="0"/>
              </a:rPr>
              <a:t>Kāpuru stadijas – L1 un L2 attīstās no baktērijām, kas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atrodas 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mēslos.</a:t>
            </a:r>
          </a:p>
          <a:p>
            <a:endParaRPr lang="lv-LV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80" y="2238784"/>
            <a:ext cx="404090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183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512511" cy="1143000"/>
          </a:xfrm>
        </p:spPr>
        <p:txBody>
          <a:bodyPr/>
          <a:lstStyle/>
          <a:p>
            <a:pPr algn="l"/>
            <a:r>
              <a:rPr lang="lv-LV" sz="3600" dirty="0">
                <a:latin typeface="Times New Roman" pitchFamily="18" charset="0"/>
                <a:cs typeface="Times New Roman" pitchFamily="18" charset="0"/>
              </a:rPr>
              <a:t>Kuņģa-zarnu trakta </a:t>
            </a:r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>parazītu  </a:t>
            </a:r>
            <a:br>
              <a:rPr lang="lv-LV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>           vispārējs dzīves cikls</a:t>
            </a:r>
            <a:endParaRPr lang="lv-LV" sz="3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3467100" cy="342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789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512511" cy="1143000"/>
          </a:xfrm>
        </p:spPr>
        <p:txBody>
          <a:bodyPr/>
          <a:lstStyle/>
          <a:p>
            <a:pPr algn="l"/>
            <a:r>
              <a:rPr lang="lv-LV" sz="3600" dirty="0">
                <a:latin typeface="Times New Roman" pitchFamily="18" charset="0"/>
                <a:cs typeface="Times New Roman" pitchFamily="18" charset="0"/>
              </a:rPr>
              <a:t>Kuņģa-zarnu trakta </a:t>
            </a:r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>parazītu  </a:t>
            </a:r>
            <a:br>
              <a:rPr lang="lv-LV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>          vispārējs dzīves cikls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5616" y="1844824"/>
            <a:ext cx="6984776" cy="4392488"/>
          </a:xfrm>
        </p:spPr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L3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ir kāpurs, kas īsti nebarojas, bet pārtiek no uzkrātajām barības vielām, ir ļoti aktīvs un pārvietojas uz augšu un </a:t>
            </a:r>
            <a:endParaRPr lang="lv-LV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 leju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pa zāles </a:t>
            </a:r>
            <a:endParaRPr lang="lv-LV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 stiebru.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  <a:p>
            <a:endParaRPr lang="lv-LV" dirty="0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623" y="2542932"/>
            <a:ext cx="5043582" cy="356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385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512511" cy="1224136"/>
          </a:xfrm>
        </p:spPr>
        <p:txBody>
          <a:bodyPr/>
          <a:lstStyle/>
          <a:p>
            <a:pPr algn="l"/>
            <a:r>
              <a:rPr lang="lv-LV" sz="3600" dirty="0">
                <a:latin typeface="Times New Roman" pitchFamily="18" charset="0"/>
                <a:cs typeface="Times New Roman" pitchFamily="18" charset="0"/>
              </a:rPr>
              <a:t>Kuņģa-zarnu trakta </a:t>
            </a:r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>parazītu  </a:t>
            </a:r>
            <a:br>
              <a:rPr lang="lv-LV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>             vispārējs dzīves cikls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5616" y="1988840"/>
            <a:ext cx="6400800" cy="4077816"/>
          </a:xfrm>
        </p:spPr>
        <p:txBody>
          <a:bodyPr/>
          <a:lstStyle/>
          <a:p>
            <a:pPr lvl="0"/>
            <a:r>
              <a:rPr lang="lv-LV" dirty="0">
                <a:latin typeface="Times New Roman" pitchFamily="18" charset="0"/>
                <a:cs typeface="Times New Roman" pitchFamily="18" charset="0"/>
              </a:rPr>
              <a:t>Dzīvnieks ar zāli apēd šādu L3 stadijas kāpuru.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002" y="2348880"/>
            <a:ext cx="491333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706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556792"/>
            <a:ext cx="6512511" cy="1512168"/>
          </a:xfrm>
        </p:spPr>
        <p:txBody>
          <a:bodyPr/>
          <a:lstStyle/>
          <a:p>
            <a:pPr algn="l"/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>Kuņģa-zarnu </a:t>
            </a:r>
            <a:r>
              <a:rPr lang="lv-LV" sz="3600" dirty="0">
                <a:latin typeface="Times New Roman" pitchFamily="18" charset="0"/>
                <a:cs typeface="Times New Roman" pitchFamily="18" charset="0"/>
              </a:rPr>
              <a:t>trakta </a:t>
            </a:r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>parazītu  </a:t>
            </a:r>
            <a:br>
              <a:rPr lang="lv-LV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>             vispārējs dzīves cikls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5616" y="3068960"/>
            <a:ext cx="6400800" cy="2736304"/>
          </a:xfrm>
        </p:spPr>
        <p:txBody>
          <a:bodyPr/>
          <a:lstStyle/>
          <a:p>
            <a:pPr lvl="0"/>
            <a:endParaRPr lang="lv-LV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Tas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migrē uz orgānu(glumenieku vai zarnām), kurā attīstās par pieaugušu īpatni, kas spēj dēt olas.</a:t>
            </a:r>
          </a:p>
          <a:p>
            <a:pPr lvl="0"/>
            <a:r>
              <a:rPr lang="lv-LV" dirty="0">
                <a:latin typeface="Times New Roman" pitchFamily="18" charset="0"/>
                <a:cs typeface="Times New Roman" pitchFamily="18" charset="0"/>
              </a:rPr>
              <a:t>Process sākas no jauna.</a:t>
            </a: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25450"/>
            <a:ext cx="61928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958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624736" cy="1080120"/>
          </a:xfrm>
        </p:spPr>
        <p:txBody>
          <a:bodyPr/>
          <a:lstStyle/>
          <a:p>
            <a:pPr algn="l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Apaļie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tārpi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-nematodes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1916832"/>
            <a:ext cx="8229600" cy="3960440"/>
          </a:xfrm>
        </p:spPr>
        <p:txBody>
          <a:bodyPr>
            <a:normAutofit fontScale="92500"/>
          </a:bodyPr>
          <a:lstStyle/>
          <a:p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Galvenie parazīti, kas dzīvo aitu kuņģī  ir:</a:t>
            </a:r>
          </a:p>
          <a:p>
            <a:pPr marL="0" indent="0">
              <a:buNone/>
            </a:pPr>
            <a:r>
              <a:rPr lang="lv-LV" sz="2400" b="1" i="1" dirty="0" smtClean="0">
                <a:latin typeface="Times New Roman" pitchFamily="18" charset="0"/>
                <a:cs typeface="Times New Roman" pitchFamily="18" charset="0"/>
              </a:rPr>
              <a:t>	Haemonchus </a:t>
            </a:r>
            <a:r>
              <a:rPr lang="lv-LV" sz="2400" b="1" i="1" dirty="0">
                <a:latin typeface="Times New Roman" pitchFamily="18" charset="0"/>
                <a:cs typeface="Times New Roman" pitchFamily="18" charset="0"/>
              </a:rPr>
              <a:t>contortus</a:t>
            </a:r>
            <a:r>
              <a:rPr lang="lv-LV" sz="2400" dirty="0">
                <a:latin typeface="Times New Roman" pitchFamily="18" charset="0"/>
                <a:cs typeface="Times New Roman" pitchFamily="18" charset="0"/>
              </a:rPr>
              <a:t>, </a:t>
            </a:r>
          </a:p>
          <a:p>
            <a:pPr marL="0" indent="0">
              <a:buNone/>
            </a:pPr>
            <a:r>
              <a:rPr lang="lv-LV" sz="2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z="2400" b="1" i="1" dirty="0">
                <a:latin typeface="Times New Roman" pitchFamily="18" charset="0"/>
                <a:cs typeface="Times New Roman" pitchFamily="18" charset="0"/>
              </a:rPr>
              <a:t>Teladorsagia (Ostertagia) </a:t>
            </a:r>
            <a:r>
              <a:rPr lang="lv-LV" sz="2400" i="1" dirty="0">
                <a:latin typeface="Times New Roman" pitchFamily="18" charset="0"/>
                <a:cs typeface="Times New Roman" pitchFamily="18" charset="0"/>
              </a:rPr>
              <a:t>circumcincta</a:t>
            </a:r>
            <a:r>
              <a:rPr lang="lv-LV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v-LV" sz="2400" i="1" dirty="0">
                <a:latin typeface="Times New Roman" pitchFamily="18" charset="0"/>
                <a:cs typeface="Times New Roman" pitchFamily="18" charset="0"/>
              </a:rPr>
              <a:t>Ostertagia trifurcata</a:t>
            </a:r>
            <a:r>
              <a:rPr lang="lv-LV" sz="2400" dirty="0">
                <a:latin typeface="Times New Roman" pitchFamily="18" charset="0"/>
                <a:cs typeface="Times New Roman" pitchFamily="18" charset="0"/>
              </a:rPr>
              <a:t>, </a:t>
            </a:r>
          </a:p>
          <a:p>
            <a:pPr marL="0" indent="0">
              <a:buNone/>
            </a:pPr>
            <a:r>
              <a:rPr lang="lv-LV" sz="2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v-LV" sz="2400" b="1" i="1" dirty="0">
                <a:latin typeface="Times New Roman" pitchFamily="18" charset="0"/>
                <a:cs typeface="Times New Roman" pitchFamily="18" charset="0"/>
              </a:rPr>
              <a:t>Trichostrongylus</a:t>
            </a:r>
            <a:r>
              <a:rPr lang="lv-LV" sz="2400" i="1" dirty="0">
                <a:latin typeface="Times New Roman" pitchFamily="18" charset="0"/>
                <a:cs typeface="Times New Roman" pitchFamily="18" charset="0"/>
              </a:rPr>
              <a:t> axei.</a:t>
            </a:r>
          </a:p>
          <a:p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Vislielākos zaudējumus nes hemonhi un to ietekmi uz ganāmpulku bieži vien nav viegli atklāt, veicot ikdienas novērojumus. </a:t>
            </a:r>
            <a:endParaRPr lang="lv-LV" sz="2400" dirty="0">
              <a:latin typeface="Times New Roman" pitchFamily="18" charset="0"/>
              <a:cs typeface="Times New Roman" pitchFamily="18" charset="0"/>
            </a:endParaRPr>
          </a:p>
          <a:p>
            <a:endParaRPr lang="lv-LV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lv-LV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38738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534505"/>
            <a:ext cx="6512511" cy="950279"/>
          </a:xfrm>
        </p:spPr>
        <p:txBody>
          <a:bodyPr/>
          <a:lstStyle/>
          <a:p>
            <a:r>
              <a:rPr lang="lv-LV" dirty="0">
                <a:latin typeface="Times New Roman" pitchFamily="18" charset="0"/>
                <a:cs typeface="Times New Roman" pitchFamily="18" charset="0"/>
              </a:rPr>
              <a:t>Haemonchus contortus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5616" y="1628800"/>
            <a:ext cx="6912768" cy="4464496"/>
          </a:xfrm>
        </p:spPr>
        <p:txBody>
          <a:bodyPr>
            <a:normAutofit/>
          </a:bodyPr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Pieaugusi 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Haemonchus contortus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mātīte </a:t>
            </a:r>
          </a:p>
          <a:p>
            <a:endParaRPr lang="lv-LV" dirty="0" smtClean="0">
              <a:latin typeface="Times New Roman" pitchFamily="18" charset="0"/>
              <a:cs typeface="Times New Roman" pitchFamily="18" charset="0"/>
            </a:endParaRPr>
          </a:p>
          <a:p>
            <a:endParaRPr lang="lv-LV" dirty="0">
              <a:latin typeface="Times New Roman" pitchFamily="18" charset="0"/>
              <a:cs typeface="Times New Roman" pitchFamily="18" charset="0"/>
            </a:endParaRPr>
          </a:p>
          <a:p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Haemonchus </a:t>
            </a:r>
            <a:r>
              <a:rPr lang="lv-LV" i="1" dirty="0">
                <a:latin typeface="Times New Roman" pitchFamily="18" charset="0"/>
                <a:cs typeface="Times New Roman" pitchFamily="18" charset="0"/>
              </a:rPr>
              <a:t>contortus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(angl. Barberpole Worm)                                          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ir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atrodams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glumeniekā. </a:t>
            </a:r>
          </a:p>
          <a:p>
            <a:r>
              <a:rPr lang="lv-LV" dirty="0">
                <a:latin typeface="Times New Roman" pitchFamily="18" charset="0"/>
                <a:cs typeface="Times New Roman" pitchFamily="18" charset="0"/>
              </a:rPr>
              <a:t>Tie ir tārpi, kas barojas ar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asinīm.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Tēviņi ir sarkanā krāsā,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bet mātītēm baltās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olnīcas spirālveidā savītas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ap sarkanām asinīm piepildīto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zarnu.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Nosaukumu 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barberpole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(bārddzinis) ir ieguvis dēļ līdzības, ko radījis mātīšu izskats.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4783"/>
            <a:ext cx="3528392" cy="216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02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512511" cy="1008112"/>
          </a:xfrm>
        </p:spPr>
        <p:txBody>
          <a:bodyPr/>
          <a:lstStyle/>
          <a:p>
            <a:r>
              <a:rPr lang="lv-LV" dirty="0">
                <a:latin typeface="Times New Roman" pitchFamily="18" charset="0"/>
                <a:cs typeface="Times New Roman" pitchFamily="18" charset="0"/>
              </a:rPr>
              <a:t>Haemonchus contortus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3608" y="1700808"/>
            <a:ext cx="7128792" cy="4711427"/>
          </a:xfrm>
        </p:spPr>
        <p:txBody>
          <a:bodyPr>
            <a:normAutofit lnSpcReduction="10000"/>
          </a:bodyPr>
          <a:lstStyle/>
          <a:p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Haemonchus contortus </a:t>
            </a:r>
          </a:p>
          <a:p>
            <a:pPr marL="45720" indent="0">
              <a:buNone/>
            </a:pPr>
            <a:r>
              <a:rPr lang="lv-LV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i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galva ar lanceti</a:t>
            </a:r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r>
              <a:rPr lang="lv-LV" dirty="0">
                <a:latin typeface="Times New Roman" pitchFamily="18" charset="0"/>
                <a:cs typeface="Times New Roman" pitchFamily="18" charset="0"/>
              </a:rPr>
              <a:t>Tie barojas pārdurot glumenieka virsmu ar lanceti, kas nodrošina asins plūsmu. Hemonhi caur lanceti kā caur salmiņu sūc asinis.</a:t>
            </a:r>
          </a:p>
          <a:p>
            <a:r>
              <a:rPr lang="lv-LV" dirty="0">
                <a:latin typeface="Times New Roman" pitchFamily="18" charset="0"/>
                <a:cs typeface="Times New Roman" pitchFamily="18" charset="0"/>
              </a:rPr>
              <a:t>Tie ir diezgan lieli salīdzinājumā ar citiem kuņģa un zarnu trakta tārpiem, kuru izmērs ir līdz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2,5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3463155" cy="268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97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512511" cy="1008112"/>
          </a:xfrm>
        </p:spPr>
        <p:txBody>
          <a:bodyPr/>
          <a:lstStyle/>
          <a:p>
            <a:r>
              <a:rPr lang="lv-LV" dirty="0">
                <a:latin typeface="Times New Roman" pitchFamily="18" charset="0"/>
                <a:cs typeface="Times New Roman" pitchFamily="18" charset="0"/>
              </a:rPr>
              <a:t>Haemonchus contortus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3608" y="1700808"/>
            <a:ext cx="7128792" cy="4711427"/>
          </a:xfrm>
        </p:spPr>
        <p:txBody>
          <a:bodyPr>
            <a:normAutofit/>
          </a:bodyPr>
          <a:lstStyle/>
          <a:p>
            <a:r>
              <a:rPr lang="lv-LV" dirty="0" smtClean="0"/>
              <a:t>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Hemonhu mātītes izdēj līdz 10 000 olām dienā.</a:t>
            </a: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Kāpuri attīstās ganībās un siltā, mitrā laikā spēj invadēt jau 5 dienu laikā.</a:t>
            </a: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Aukstā laikā attīstība var tikt kavēta par nedēļām vai pat par mēnešiem.</a:t>
            </a: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Attīstības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periods ir 18-21 diena.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Pieaugušie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īpatņi brīvi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pārvietojas pa glumenieku un sūc asinis.</a:t>
            </a: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Katrs tārps var izsūkt līdz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0,05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ml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asiņu dienā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lv-LV" dirty="0" smtClean="0">
              <a:latin typeface="Times New Roman" pitchFamily="18" charset="0"/>
              <a:cs typeface="Times New Roman" pitchFamily="18" charset="0"/>
            </a:endParaRPr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</p:txBody>
      </p:sp>
    </p:spTree>
    <p:extLst>
      <p:ext uri="{BB962C8B-B14F-4D97-AF65-F5344CB8AC3E}">
        <p14:creationId xmlns:p14="http://schemas.microsoft.com/office/powerpoint/2010/main" val="6651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6512511" cy="1008112"/>
          </a:xfrm>
        </p:spPr>
        <p:txBody>
          <a:bodyPr/>
          <a:lstStyle/>
          <a:p>
            <a:r>
              <a:rPr lang="lv-LV" dirty="0">
                <a:latin typeface="Times New Roman" pitchFamily="18" charset="0"/>
                <a:cs typeface="Times New Roman" pitchFamily="18" charset="0"/>
              </a:rPr>
              <a:t>Haemonchus contortus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5616" y="1700808"/>
            <a:ext cx="7056784" cy="4464496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lv-LV" dirty="0" smtClean="0"/>
              <a:t> </a:t>
            </a:r>
          </a:p>
          <a:p>
            <a:r>
              <a:rPr lang="lv-LV" sz="8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8800" dirty="0" smtClean="0">
                <a:latin typeface="Times New Roman" pitchFamily="18" charset="0"/>
                <a:cs typeface="Times New Roman" pitchFamily="18" charset="0"/>
              </a:rPr>
              <a:t>Saslimšana </a:t>
            </a:r>
            <a:r>
              <a:rPr lang="lv-LV" sz="8800" dirty="0">
                <a:latin typeface="Times New Roman" pitchFamily="18" charset="0"/>
                <a:cs typeface="Times New Roman" pitchFamily="18" charset="0"/>
              </a:rPr>
              <a:t>aitām var noritēt </a:t>
            </a:r>
          </a:p>
          <a:p>
            <a:pPr marL="0" indent="0">
              <a:buNone/>
            </a:pPr>
            <a:r>
              <a:rPr lang="lv-LV" sz="8800" dirty="0">
                <a:latin typeface="Times New Roman" pitchFamily="18" charset="0"/>
                <a:cs typeface="Times New Roman" pitchFamily="18" charset="0"/>
              </a:rPr>
              <a:t>		- perakūti, </a:t>
            </a:r>
          </a:p>
          <a:p>
            <a:pPr marL="0" indent="0">
              <a:buNone/>
            </a:pPr>
            <a:r>
              <a:rPr lang="lv-LV" sz="8800" dirty="0">
                <a:latin typeface="Times New Roman" pitchFamily="18" charset="0"/>
                <a:cs typeface="Times New Roman" pitchFamily="18" charset="0"/>
              </a:rPr>
              <a:t>		- akūti </a:t>
            </a:r>
          </a:p>
          <a:p>
            <a:pPr marL="0" indent="0">
              <a:buNone/>
            </a:pPr>
            <a:r>
              <a:rPr lang="lv-LV" sz="8800" dirty="0">
                <a:latin typeface="Times New Roman" pitchFamily="18" charset="0"/>
                <a:cs typeface="Times New Roman" pitchFamily="18" charset="0"/>
              </a:rPr>
              <a:t>		- hroniski.</a:t>
            </a:r>
          </a:p>
          <a:p>
            <a:r>
              <a:rPr lang="lv-LV" sz="8800" b="1" dirty="0" smtClean="0">
                <a:latin typeface="Times New Roman" pitchFamily="18" charset="0"/>
                <a:cs typeface="Times New Roman" pitchFamily="18" charset="0"/>
              </a:rPr>
              <a:t>Perakūti: </a:t>
            </a:r>
            <a:r>
              <a:rPr lang="lv-LV" sz="8800" dirty="0" smtClean="0">
                <a:latin typeface="Times New Roman" pitchFamily="18" charset="0"/>
                <a:cs typeface="Times New Roman" pitchFamily="18" charset="0"/>
              </a:rPr>
              <a:t>aita</a:t>
            </a:r>
            <a:r>
              <a:rPr lang="lv-LV" sz="8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lv-LV" sz="8800" dirty="0" smtClean="0">
                <a:latin typeface="Times New Roman" pitchFamily="18" charset="0"/>
                <a:cs typeface="Times New Roman" pitchFamily="18" charset="0"/>
              </a:rPr>
              <a:t>invadējas </a:t>
            </a:r>
            <a:r>
              <a:rPr lang="lv-LV" sz="8800" dirty="0">
                <a:latin typeface="Times New Roman" pitchFamily="18" charset="0"/>
                <a:cs typeface="Times New Roman" pitchFamily="18" charset="0"/>
              </a:rPr>
              <a:t>ar </a:t>
            </a:r>
            <a:r>
              <a:rPr lang="lv-LV" sz="8800" dirty="0" smtClean="0">
                <a:latin typeface="Times New Roman" pitchFamily="18" charset="0"/>
                <a:cs typeface="Times New Roman" pitchFamily="18" charset="0"/>
              </a:rPr>
              <a:t>L3 </a:t>
            </a:r>
            <a:r>
              <a:rPr lang="lv-LV" sz="8800" dirty="0">
                <a:latin typeface="Times New Roman" pitchFamily="18" charset="0"/>
                <a:cs typeface="Times New Roman" pitchFamily="18" charset="0"/>
              </a:rPr>
              <a:t>kāpuriem</a:t>
            </a:r>
            <a:r>
              <a:rPr lang="lv-LV" sz="8800" dirty="0" smtClean="0">
                <a:latin typeface="Times New Roman" pitchFamily="18" charset="0"/>
                <a:cs typeface="Times New Roman" pitchFamily="18" charset="0"/>
              </a:rPr>
              <a:t>, tie maina apvalku un kļūst par L4 kāpuriem, kas rada </a:t>
            </a:r>
            <a:r>
              <a:rPr lang="lv-LV" sz="8800" dirty="0">
                <a:latin typeface="Times New Roman" pitchFamily="18" charset="0"/>
                <a:cs typeface="Times New Roman" pitchFamily="18" charset="0"/>
              </a:rPr>
              <a:t>nelielus asins izplūdumus, L5 stadijas kāpuri rada atklātas hemorāģijas un erozijas to piesūkšanās vietās</a:t>
            </a:r>
            <a:r>
              <a:rPr lang="lv-LV" sz="8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lv-LV" sz="8800" dirty="0" smtClean="0">
                <a:latin typeface="Times New Roman" pitchFamily="18" charset="0"/>
                <a:cs typeface="Times New Roman" pitchFamily="18" charset="0"/>
              </a:rPr>
              <a:t> Aita </a:t>
            </a:r>
            <a:r>
              <a:rPr lang="lv-LV" sz="8800" dirty="0">
                <a:latin typeface="Times New Roman" pitchFamily="18" charset="0"/>
                <a:cs typeface="Times New Roman" pitchFamily="18" charset="0"/>
              </a:rPr>
              <a:t>var zaudēt </a:t>
            </a:r>
            <a:r>
              <a:rPr lang="lv-LV" sz="8800" dirty="0" smtClean="0">
                <a:latin typeface="Times New Roman" pitchFamily="18" charset="0"/>
                <a:cs typeface="Times New Roman" pitchFamily="18" charset="0"/>
              </a:rPr>
              <a:t>1,0-1,75 </a:t>
            </a:r>
            <a:r>
              <a:rPr lang="lv-LV" sz="8800" dirty="0">
                <a:latin typeface="Times New Roman" pitchFamily="18" charset="0"/>
                <a:cs typeface="Times New Roman" pitchFamily="18" charset="0"/>
              </a:rPr>
              <a:t>l asiņu dienā. </a:t>
            </a:r>
          </a:p>
          <a:p>
            <a:r>
              <a:rPr lang="lv-LV" sz="8800" dirty="0" smtClean="0">
                <a:latin typeface="Times New Roman" pitchFamily="18" charset="0"/>
                <a:cs typeface="Times New Roman" pitchFamily="18" charset="0"/>
              </a:rPr>
              <a:t> Dzīvnieks nobeidzas apmēram vienu nedēļu pēc invadēšanās.</a:t>
            </a:r>
          </a:p>
          <a:p>
            <a:r>
              <a:rPr lang="lv-LV" sz="8800" dirty="0" smtClean="0"/>
              <a:t> </a:t>
            </a:r>
            <a:r>
              <a:rPr lang="lv-LV" sz="8800" dirty="0">
                <a:latin typeface="Times New Roman" pitchFamily="18" charset="0"/>
                <a:cs typeface="Times New Roman" pitchFamily="18" charset="0"/>
              </a:rPr>
              <a:t>Klīniskās </a:t>
            </a:r>
            <a:r>
              <a:rPr lang="lv-LV" sz="8800" dirty="0" smtClean="0">
                <a:latin typeface="Times New Roman" pitchFamily="18" charset="0"/>
                <a:cs typeface="Times New Roman" pitchFamily="18" charset="0"/>
              </a:rPr>
              <a:t>pazīmes nav pamanāms, it </a:t>
            </a:r>
            <a:r>
              <a:rPr lang="lv-LV" sz="8800" dirty="0">
                <a:latin typeface="Times New Roman" pitchFamily="18" charset="0"/>
                <a:cs typeface="Times New Roman" pitchFamily="18" charset="0"/>
              </a:rPr>
              <a:t>kā ārēji </a:t>
            </a:r>
            <a:r>
              <a:rPr lang="lv-LV" sz="8800" dirty="0" smtClean="0">
                <a:latin typeface="Times New Roman" pitchFamily="18" charset="0"/>
                <a:cs typeface="Times New Roman" pitchFamily="18" charset="0"/>
              </a:rPr>
              <a:t>veseli dzīvnieki pēkšņi mirst. </a:t>
            </a:r>
            <a:endParaRPr lang="lv-LV" sz="8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39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4096"/>
          </a:xfrm>
        </p:spPr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Kā parazīti ietekmē aitas?</a:t>
            </a:r>
            <a:endParaRPr lang="lv-LV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115616" y="1700808"/>
            <a:ext cx="6400800" cy="3474720"/>
          </a:xfrm>
        </p:spPr>
        <p:txBody>
          <a:bodyPr>
            <a:normAutofit fontScale="92500" lnSpcReduction="20000"/>
          </a:bodyPr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Lielāks barības patēriņš </a:t>
            </a: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Samazināta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piena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produkcija, kas pasliktina jēru svara pieaugumu</a:t>
            </a: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Samazināts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dzīvsvara pieaugums, līdz ar to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pagarinās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jēru nobarošanas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laiks. </a:t>
            </a: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Palielinās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uzņemība pret citām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slimībām. </a:t>
            </a: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Pasliktinās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atražošanas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radītāji, var būt vairāk nedzīvu jēru.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 </a:t>
            </a:r>
            <a:endParaRPr lang="lv-LV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Daudzas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nematožu un cestožu sugas izraisa aitām gastrītus un enterītus.</a:t>
            </a: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Izdevumi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par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medikamentiem un pakalpojumiem.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941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6512511" cy="1008112"/>
          </a:xfrm>
        </p:spPr>
        <p:txBody>
          <a:bodyPr/>
          <a:lstStyle/>
          <a:p>
            <a:r>
              <a:rPr lang="lv-LV" dirty="0">
                <a:latin typeface="Times New Roman" pitchFamily="18" charset="0"/>
                <a:cs typeface="Times New Roman" pitchFamily="18" charset="0"/>
              </a:rPr>
              <a:t>Haemonchus contortus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5616" y="1700808"/>
            <a:ext cx="7056784" cy="4536504"/>
          </a:xfrm>
        </p:spPr>
        <p:txBody>
          <a:bodyPr>
            <a:noAutofit/>
          </a:bodyPr>
          <a:lstStyle/>
          <a:p>
            <a:r>
              <a:rPr lang="lv-LV" b="1" dirty="0" smtClean="0">
                <a:latin typeface="Times New Roman" pitchFamily="18" charset="0"/>
                <a:cs typeface="Times New Roman" pitchFamily="18" charset="0"/>
              </a:rPr>
              <a:t>Akūti: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000 – 20 000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pieaugušu tārpu rada 100-1000 ml asins zudumu dienā. </a:t>
            </a:r>
          </a:p>
          <a:p>
            <a:r>
              <a:rPr lang="lv-LV" dirty="0">
                <a:latin typeface="Times New Roman" pitchFamily="18" charset="0"/>
                <a:cs typeface="Times New Roman" pitchFamily="18" charset="0"/>
              </a:rPr>
              <a:t>Klīniskās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pazīmes </a:t>
            </a:r>
          </a:p>
          <a:p>
            <a:pPr marL="365760" lvl="1" indent="0">
              <a:buNone/>
            </a:pPr>
            <a:r>
              <a:rPr lang="lv-LV" sz="2200" dirty="0" smtClean="0">
                <a:latin typeface="Times New Roman" pitchFamily="18" charset="0"/>
                <a:cs typeface="Times New Roman" pitchFamily="18" charset="0"/>
              </a:rPr>
              <a:t>- smaga anēmija,</a:t>
            </a:r>
          </a:p>
          <a:p>
            <a:pPr marL="365760" lvl="1" indent="0">
              <a:buNone/>
            </a:pPr>
            <a:r>
              <a:rPr lang="lv-LV" sz="2200" dirty="0" smtClean="0">
                <a:latin typeface="Times New Roman" pitchFamily="18" charset="0"/>
                <a:cs typeface="Times New Roman" pitchFamily="18" charset="0"/>
              </a:rPr>
              <a:t>- tūska pakaklē,</a:t>
            </a:r>
          </a:p>
          <a:p>
            <a:pPr marL="365760" lvl="1" indent="0">
              <a:buNone/>
            </a:pPr>
            <a:r>
              <a:rPr lang="lv-LV" sz="2200" dirty="0" smtClean="0">
                <a:latin typeface="Times New Roman" pitchFamily="18" charset="0"/>
                <a:cs typeface="Times New Roman" pitchFamily="18" charset="0"/>
              </a:rPr>
              <a:t>-  svara zudums, neskatoties uz palielinātu barības daudzumu,</a:t>
            </a:r>
          </a:p>
          <a:p>
            <a:pPr marL="365760" lvl="1" indent="0">
              <a:buNone/>
            </a:pPr>
            <a:r>
              <a:rPr lang="lv-LV" sz="2200" dirty="0" smtClean="0">
                <a:latin typeface="Times New Roman" pitchFamily="18" charset="0"/>
                <a:cs typeface="Times New Roman" pitchFamily="18" charset="0"/>
              </a:rPr>
              <a:t>- sausas, tumši </a:t>
            </a:r>
            <a:r>
              <a:rPr lang="lv-LV" sz="2200" dirty="0">
                <a:latin typeface="Times New Roman" pitchFamily="18" charset="0"/>
                <a:cs typeface="Times New Roman" pitchFamily="18" charset="0"/>
              </a:rPr>
              <a:t>brūnas līdz melnas </a:t>
            </a:r>
            <a:r>
              <a:rPr lang="lv-LV" sz="2200" dirty="0" smtClean="0">
                <a:latin typeface="Times New Roman" pitchFamily="18" charset="0"/>
                <a:cs typeface="Times New Roman" pitchFamily="18" charset="0"/>
              </a:rPr>
              <a:t>fekālijas,</a:t>
            </a:r>
          </a:p>
          <a:p>
            <a:pPr marL="365760" lvl="1" indent="0">
              <a:buNone/>
            </a:pPr>
            <a:r>
              <a:rPr lang="lv-LV" sz="2200" dirty="0" smtClean="0">
                <a:latin typeface="Times New Roman" pitchFamily="18" charset="0"/>
                <a:cs typeface="Times New Roman" pitchFamily="18" charset="0"/>
              </a:rPr>
              <a:t>- samazināta muskuļu masa, palēnināta vilnas augšana. </a:t>
            </a:r>
            <a:endParaRPr lang="lv-LV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Anēmijas pazīmes kļūst pamanāmas apmēram divas nedēļas pēc invadēšanās. 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3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268760"/>
            <a:ext cx="6512511" cy="1008112"/>
          </a:xfrm>
        </p:spPr>
        <p:txBody>
          <a:bodyPr/>
          <a:lstStyle/>
          <a:p>
            <a:r>
              <a:rPr lang="lv-LV" dirty="0">
                <a:latin typeface="Times New Roman" pitchFamily="18" charset="0"/>
                <a:cs typeface="Times New Roman" pitchFamily="18" charset="0"/>
              </a:rPr>
              <a:t>Haemonchus contortus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5616" y="2636912"/>
            <a:ext cx="7056784" cy="3240360"/>
          </a:xfrm>
        </p:spPr>
        <p:txBody>
          <a:bodyPr>
            <a:normAutofit/>
          </a:bodyPr>
          <a:lstStyle/>
          <a:p>
            <a:r>
              <a:rPr lang="lv-LV" b="1" dirty="0" smtClean="0">
                <a:latin typeface="Times New Roman" pitchFamily="18" charset="0"/>
                <a:cs typeface="Times New Roman" pitchFamily="18" charset="0"/>
              </a:rPr>
              <a:t>Hroniskai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gaitai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ir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raksturīgs progresējošs svara zudums vairāku mēnešu garumā, bet nav raksturīga ne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anēmija,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ne tūska pakaklē.</a:t>
            </a: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Beigās dzīvnieks kļūst vārgs, pārstāj ēst.</a:t>
            </a: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Īsi pirms nāves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parādās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anēmija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un tūska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pakaklē.</a:t>
            </a:r>
          </a:p>
          <a:p>
            <a:endParaRPr lang="lv-LV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393" y="260648"/>
            <a:ext cx="61928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81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155" y="476672"/>
            <a:ext cx="6512511" cy="1143000"/>
          </a:xfrm>
        </p:spPr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Acs gļotāda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45" y="2132856"/>
            <a:ext cx="361748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411" y="2132856"/>
            <a:ext cx="352571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91680" y="4797152"/>
            <a:ext cx="24482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Normāla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4130" y="4797152"/>
            <a:ext cx="24482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Anēmiska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512511" cy="1143000"/>
          </a:xfrm>
        </p:spPr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Tūska pakaklē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3608" y="2136533"/>
            <a:ext cx="7056784" cy="3474720"/>
          </a:xfrm>
        </p:spPr>
        <p:txBody>
          <a:bodyPr/>
          <a:lstStyle/>
          <a:p>
            <a:endParaRPr lang="lv-LV" dirty="0" smtClean="0"/>
          </a:p>
          <a:p>
            <a:endParaRPr lang="lv-LV" dirty="0"/>
          </a:p>
        </p:txBody>
      </p:sp>
      <p:pic>
        <p:nvPicPr>
          <p:cNvPr id="4" name="Picture 4" descr="Image result for bottle jaw in she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30074"/>
            <a:ext cx="3590277" cy="308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64904"/>
            <a:ext cx="27527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01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/>
          <a:lstStyle/>
          <a:p>
            <a:r>
              <a:rPr lang="lv-LV" dirty="0">
                <a:latin typeface="Times New Roman" pitchFamily="18" charset="0"/>
                <a:cs typeface="Times New Roman" pitchFamily="18" charset="0"/>
              </a:rPr>
              <a:t>Haemonchus contortus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87624" y="1988840"/>
            <a:ext cx="6400800" cy="3474720"/>
          </a:xfrm>
        </p:spPr>
        <p:txBody>
          <a:bodyPr>
            <a:normAutofit/>
          </a:bodyPr>
          <a:lstStyle/>
          <a:p>
            <a:r>
              <a:rPr lang="lv-LV" dirty="0">
                <a:latin typeface="Times New Roman" pitchFamily="18" charset="0"/>
                <a:cs typeface="Times New Roman" pitchFamily="18" charset="0"/>
              </a:rPr>
              <a:t>Bojājumi ir saistīti ar anēmiju.</a:t>
            </a: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Caureja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pie hemonhozes nav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raksturīga. </a:t>
            </a: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Gadījumos, kad novēro diareju, var būt jaukta invāzija ar citu sugu parazītiem.</a:t>
            </a: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Pieaugušām aitām var attīstīties smaga saslimšana, arī ar letālām beigām, īpaši laktācijas laikā.</a:t>
            </a:r>
          </a:p>
          <a:p>
            <a:endParaRPr lang="lv-LV" dirty="0"/>
          </a:p>
          <a:p>
            <a:pPr marL="4572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5068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512511" cy="1143000"/>
          </a:xfrm>
        </p:spPr>
        <p:txBody>
          <a:bodyPr/>
          <a:lstStyle/>
          <a:p>
            <a:pPr algn="l"/>
            <a:r>
              <a:rPr lang="lv-LV" sz="4000" dirty="0" smtClean="0">
                <a:latin typeface="Times New Roman" pitchFamily="18" charset="0"/>
                <a:cs typeface="Times New Roman" pitchFamily="18" charset="0"/>
              </a:rPr>
              <a:t>Aitas gremošanas sistēma</a:t>
            </a:r>
            <a:endParaRPr lang="lv-LV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4"/>
            <a:ext cx="5600700" cy="3467100"/>
          </a:xfrm>
        </p:spPr>
      </p:pic>
    </p:spTree>
    <p:extLst>
      <p:ext uri="{BB962C8B-B14F-4D97-AF65-F5344CB8AC3E}">
        <p14:creationId xmlns:p14="http://schemas.microsoft.com/office/powerpoint/2010/main" val="2044887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08112"/>
          </a:xfrm>
        </p:spPr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Glumenieka gļotāda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3456383" cy="257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5616" y="1844824"/>
            <a:ext cx="31683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Glumenieks bez parazītiem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4048" y="1845041"/>
            <a:ext cx="31683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Glumenieks ar hemonhiem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3638766" cy="257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185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512511" cy="1143000"/>
          </a:xfrm>
        </p:spPr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Haemonchus  contortus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Daiga\Documents\Daiga\Aitu slimības\GI parasites\Prezentācija\23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5"/>
            <a:ext cx="5256584" cy="371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415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512511" cy="1143000"/>
          </a:xfrm>
        </p:spPr>
        <p:txBody>
          <a:bodyPr/>
          <a:lstStyle/>
          <a:p>
            <a:pPr algn="ctr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Riska grupas 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5616" y="1988840"/>
            <a:ext cx="6400800" cy="3474720"/>
          </a:xfrm>
        </p:spPr>
        <p:txBody>
          <a:bodyPr/>
          <a:lstStyle/>
          <a:p>
            <a:r>
              <a:rPr lang="lv-LV" dirty="0" smtClean="0"/>
              <a:t>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Prognozes par iespēju saimniecībā konstatēt hemonhozi ir saistītas ar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iepriekšējo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gadu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pieredzi.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  <a:p>
            <a:r>
              <a:rPr lang="lv-LV" dirty="0">
                <a:latin typeface="Times New Roman" pitchFamily="18" charset="0"/>
                <a:cs typeface="Times New Roman" pitchFamily="18" charset="0"/>
              </a:rPr>
              <a:t>Augstākās riska grupas ir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jēri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, jaunaitas un aitu mātes 2-3 mēnešus pēc atnešanās. </a:t>
            </a: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Ieteicams parbaudīt parazītu olu skaitu grūsnajām aitām 2-3 nedēļas pirms atnešanās.</a:t>
            </a:r>
          </a:p>
          <a:p>
            <a:pPr marL="45720" indent="0">
              <a:buNone/>
            </a:pPr>
            <a:endParaRPr lang="lv-LV" dirty="0" smtClean="0"/>
          </a:p>
        </p:txBody>
      </p:sp>
    </p:spTree>
    <p:extLst>
      <p:ext uri="{BB962C8B-B14F-4D97-AF65-F5344CB8AC3E}">
        <p14:creationId xmlns:p14="http://schemas.microsoft.com/office/powerpoint/2010/main" val="1766040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12511" cy="1143000"/>
          </a:xfrm>
        </p:spPr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Haemonchus  contortus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5616" y="1916832"/>
            <a:ext cx="6400800" cy="3474720"/>
          </a:xfrm>
        </p:spPr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Ārstēšanu jāuzsāk nekavējoties, ja ir konstatēta hemonhoze.</a:t>
            </a:r>
          </a:p>
          <a:p>
            <a:r>
              <a:rPr lang="lv-LV" smtClean="0">
                <a:latin typeface="Times New Roman" pitchFamily="18" charset="0"/>
                <a:cs typeface="Times New Roman" pitchFamily="18" charset="0"/>
              </a:rPr>
              <a:t>Lieto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pretparazitāros līdzekļus    </a:t>
            </a:r>
          </a:p>
          <a:p>
            <a:pPr marL="45720" indent="0">
              <a:buNone/>
            </a:pP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   - ivermektīnu zemādā</a:t>
            </a:r>
          </a:p>
          <a:p>
            <a:pPr marL="45720" indent="0">
              <a:buNone/>
            </a:pP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   - levamizolu iekšķīgi</a:t>
            </a:r>
          </a:p>
          <a:p>
            <a:pPr marL="45720" indent="0">
              <a:buNone/>
            </a:pPr>
            <a:r>
              <a:rPr lang="lv-LV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  - albendazolu iekšķīgi</a:t>
            </a:r>
          </a:p>
          <a:p>
            <a:pPr marL="45720" indent="0">
              <a:buNone/>
            </a:pP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   - klozantelu zemādā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ja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ir rezistenti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celmi</a:t>
            </a:r>
          </a:p>
          <a:p>
            <a:pPr marL="45720" indent="0">
              <a:buNone/>
            </a:pPr>
            <a:endParaRPr lang="lv-LV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66388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4096"/>
          </a:xfrm>
        </p:spPr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Kā parazīti ietekmē jērus?</a:t>
            </a:r>
            <a:endParaRPr lang="lv-LV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115616" y="1700808"/>
            <a:ext cx="6400800" cy="3474720"/>
          </a:xfrm>
        </p:spPr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Dzīvniekiem ir nomākta apetīte, kas samazina barības uzņemšanu un augšanas ātrumu.</a:t>
            </a: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Ilgstošs zarnu bojājums samazina barības vielu uzņemšanu un izraisa caureju.</a:t>
            </a: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Traucēta minerālvielu uzsūkšanās rada mazu skeletu un pastiprina mikroelementu trūkumu.</a:t>
            </a: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Slikta olbaltumvielu vielmaiņa samazina muskuļu augšanu un karkasa kvalitāti.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153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728535" cy="1143000"/>
          </a:xfrm>
        </p:spPr>
        <p:txBody>
          <a:bodyPr/>
          <a:lstStyle/>
          <a:p>
            <a:pPr algn="l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Ieteikumi attārpošanai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5616" y="1988840"/>
            <a:ext cx="6400800" cy="3672408"/>
          </a:xfrm>
        </p:spPr>
        <p:txBody>
          <a:bodyPr>
            <a:normAutofit lnSpcReduction="10000"/>
          </a:bodyPr>
          <a:lstStyle/>
          <a:p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Visas aitas pēc ganību sezonas beigām.</a:t>
            </a:r>
          </a:p>
          <a:p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Aitu mātes ap atnešanās laiku.</a:t>
            </a:r>
          </a:p>
          <a:p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Visas aitas un jērus 3 ned. pēc izlaišanas ganos.</a:t>
            </a:r>
          </a:p>
          <a:p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Jērus pie atšķiršanas.</a:t>
            </a:r>
          </a:p>
          <a:p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Jērus un jaunaitas ganību sezonas laikā pirms aploku maiņas.</a:t>
            </a:r>
          </a:p>
          <a:p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Vaislas teķus un aitu mātes pirms lecināšanas.</a:t>
            </a:r>
          </a:p>
          <a:p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Pirms jaunu dzīvnieku ievietošanas ganāmpulkā.</a:t>
            </a:r>
          </a:p>
          <a:p>
            <a:endParaRPr lang="lv-LV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750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728535" cy="1143000"/>
          </a:xfrm>
        </p:spPr>
        <p:txBody>
          <a:bodyPr/>
          <a:lstStyle/>
          <a:p>
            <a:pPr algn="l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Ieteikumi attārpošanai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5616" y="1988840"/>
            <a:ext cx="6400800" cy="3672408"/>
          </a:xfrm>
        </p:spPr>
        <p:txBody>
          <a:bodyPr>
            <a:normAutofit fontScale="92500" lnSpcReduction="20000"/>
          </a:bodyPr>
          <a:lstStyle/>
          <a:p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Attārpošanu veikt jaunajiem (šī un iepriekšējā gada) dzīvniekiem.</a:t>
            </a:r>
          </a:p>
          <a:p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Aitu mātes attārpot pavasarī.</a:t>
            </a:r>
          </a:p>
          <a:p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Ja aitu mātes ir jaattārpo vasarā, tad kādus 10-20% atstāt neattārpotus, lai samazinātu rezistences veidošanos pret attārpošanas līdzekli. </a:t>
            </a:r>
          </a:p>
          <a:p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Neattārpotas var atstāt tās aitas, kuru ķermeņa kondīcija ir 3,5, bet pārbaudīt parazītu olu skaitu to fekālijās.</a:t>
            </a:r>
          </a:p>
          <a:p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Ja vidējā ķermeņa kondīcija ganāmpulkā ir 2,5, tad visus dzīvniekus ieteicams pavasarī attārpot.  </a:t>
            </a:r>
          </a:p>
        </p:txBody>
      </p:sp>
    </p:spTree>
    <p:extLst>
      <p:ext uri="{BB962C8B-B14F-4D97-AF65-F5344CB8AC3E}">
        <p14:creationId xmlns:p14="http://schemas.microsoft.com/office/powerpoint/2010/main" val="29940971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056784" cy="1143000"/>
          </a:xfrm>
        </p:spPr>
        <p:txBody>
          <a:bodyPr/>
          <a:lstStyle/>
          <a:p>
            <a:pPr algn="l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Ganību apsaimniekošana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31640" y="1628800"/>
            <a:ext cx="6696744" cy="3834760"/>
          </a:xfrm>
        </p:spPr>
        <p:txBody>
          <a:bodyPr>
            <a:normAutofit/>
          </a:bodyPr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Atšķirtajiem jēriem ganības, kur mazāk parazītu.</a:t>
            </a: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Atvēlēt labas ganības jēriem, lai nodrošinātu labu augšanu, tā veicinot izturību pret parazītiem.</a:t>
            </a: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Grupēt jērus pēc vecuma, kad tie tiek izlaisti zāles ganībās.</a:t>
            </a: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Uzturēt zāli vismaz 5 cm garumā.</a:t>
            </a: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Ganīt bioaktīvos augos kā cigoriņi, vanagnadziņi, ceļmallapas un āboliņš, lai mazinātu parazītu izraisītos negatīvos efektus.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7412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056784" cy="1440160"/>
          </a:xfrm>
        </p:spPr>
        <p:txBody>
          <a:bodyPr/>
          <a:lstStyle/>
          <a:p>
            <a:pPr algn="ctr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Neiepirkt rezistantus tārpus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59632" y="2492896"/>
            <a:ext cx="6696744" cy="3096344"/>
          </a:xfrm>
        </p:spPr>
        <p:txBody>
          <a:bodyPr>
            <a:normAutofit/>
          </a:bodyPr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Visus jauni iepirktos dzīvniekus turēt 30 dienas karantīnā.</a:t>
            </a: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Attārpot dzīvniekus pie ievešanas.</a:t>
            </a: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Pārbaudīt parazītu olu skaitu fekālijās, lai pārliecinātos, ka netiek izdalītas olas.</a:t>
            </a: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Pēc karantīnas ievietot dzīvnieku piesārņotās ganībās.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2292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16567" cy="1008112"/>
          </a:xfrm>
        </p:spPr>
        <p:txBody>
          <a:bodyPr/>
          <a:lstStyle/>
          <a:p>
            <a:pPr algn="l"/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>Parazītu kontrole SIA “</a:t>
            </a:r>
            <a:r>
              <a:rPr lang="lv-LV" sz="3600" dirty="0">
                <a:latin typeface="Times New Roman" pitchFamily="18" charset="0"/>
                <a:cs typeface="Times New Roman" pitchFamily="18" charset="0"/>
              </a:rPr>
              <a:t>Ances</a:t>
            </a:r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lv-LV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5616" y="1772816"/>
            <a:ext cx="6400800" cy="4266808"/>
          </a:xfrm>
        </p:spPr>
        <p:txBody>
          <a:bodyPr>
            <a:normAutofit fontScale="92500" lnSpcReduction="20000"/>
          </a:bodyPr>
          <a:lstStyle/>
          <a:p>
            <a:r>
              <a:rPr lang="lv-LV" dirty="0" smtClean="0"/>
              <a:t> </a:t>
            </a: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Saimniecībā noņemti 20 fekāliju paraugi no dažāda vecuma un fizioloģiskā stāvokļa dzīvniekiem.</a:t>
            </a:r>
          </a:p>
          <a:p>
            <a:pPr marL="365760" lvl="1" indent="0">
              <a:buNone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- 3-4 m.v. jēri – 5 dzīvnieki</a:t>
            </a:r>
          </a:p>
          <a:p>
            <a:pPr marL="365760" lvl="1" indent="0">
              <a:buNone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- grūsnās aitas – 4 dzīvnieki</a:t>
            </a:r>
          </a:p>
          <a:p>
            <a:pPr marL="365760" lvl="1" indent="0">
              <a:buNone/>
            </a:pP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- laktējošas aitu mātes – 10 dzīvnieki</a:t>
            </a:r>
          </a:p>
          <a:p>
            <a:r>
              <a:rPr lang="lv-LV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Veikta dzīvnieku attārpošana ar albendazolu, izņemot 4 grūsnās aitas. </a:t>
            </a:r>
          </a:p>
          <a:p>
            <a:r>
              <a:rPr lang="lv-LV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Pēc 14 dienām veikta atkārtota fekāliju paraugu analīze.</a:t>
            </a:r>
          </a:p>
          <a:p>
            <a:r>
              <a:rPr lang="lv-LV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Rezultāti analizēti 17 dzīvniekiem, jo 3 dzīvniekiem nebija atkārtotu izmeklējumu (2 dzīvnieki vairs nav saimniecībā, 1 dzīvniekam nav izdevies noņemt  paraugu).</a:t>
            </a:r>
            <a:endParaRPr lang="lv-LV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463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3608" y="548680"/>
            <a:ext cx="7272808" cy="5832648"/>
          </a:xfrm>
        </p:spPr>
        <p:txBody>
          <a:bodyPr/>
          <a:lstStyle/>
          <a:p>
            <a:r>
              <a:rPr lang="lv-LV" dirty="0" smtClean="0"/>
              <a:t> </a:t>
            </a:r>
            <a:endParaRPr lang="lv-LV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66" y="620688"/>
            <a:ext cx="6599237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2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16567" cy="720080"/>
          </a:xfrm>
        </p:spPr>
        <p:txBody>
          <a:bodyPr/>
          <a:lstStyle/>
          <a:p>
            <a:pPr algn="l"/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>Parazītu kontrole SIA “</a:t>
            </a:r>
            <a:r>
              <a:rPr lang="lv-LV" sz="3600" dirty="0">
                <a:latin typeface="Times New Roman" pitchFamily="18" charset="0"/>
                <a:cs typeface="Times New Roman" pitchFamily="18" charset="0"/>
              </a:rPr>
              <a:t>Ances</a:t>
            </a:r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lv-LV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5616" y="1484784"/>
            <a:ext cx="6400800" cy="4752528"/>
          </a:xfrm>
        </p:spPr>
        <p:txBody>
          <a:bodyPr>
            <a:normAutofit fontScale="92500" lnSpcReduction="10000"/>
          </a:bodyPr>
          <a:lstStyle/>
          <a:p>
            <a:r>
              <a:rPr lang="lv-LV" dirty="0" smtClean="0"/>
              <a:t> </a:t>
            </a: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Secinājumi:</a:t>
            </a:r>
          </a:p>
          <a:p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Pirmreizējā izmeklējumā parazītu olas konstatētas visiem pārbaudītajiem dzīvniekiem.</a:t>
            </a:r>
          </a:p>
          <a:p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 Pēc attārpošanas ar albendazolu, monēzijas vairs nav konstatētas nevienam dzīvniekam.</a:t>
            </a:r>
          </a:p>
          <a:p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Strongilīdu skaits ir samazinājies visiem 9 dzīvniekiem, bet trīs nav pilnīgi “tīri”. Vienam  dzīvniekam uzrādījies olu skaita pieaugums.</a:t>
            </a:r>
          </a:p>
          <a:p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Strongilīdu kontrolei ieteiktu pretparazitārā līdzekļa maiņu.</a:t>
            </a:r>
          </a:p>
          <a:p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Samazinoties kuņģa-zarnu trakta apaļo un lentes tārpu skaitam lielākai daļai dzīvnieku ir samazinājies arī eimēriju daudzums. </a:t>
            </a:r>
          </a:p>
          <a:p>
            <a:endParaRPr lang="lv-LV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5595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Izaicinājumi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03648" y="1700808"/>
            <a:ext cx="7283152" cy="4497363"/>
          </a:xfrm>
        </p:spPr>
        <p:txBody>
          <a:bodyPr>
            <a:normAutofit/>
          </a:bodyPr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Parazītu izraisītās slimības ir visas pasaules problēma.</a:t>
            </a: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Parazītu radītie finansiālie zaudējumi dod ievērojamu ietekmi uz saimniecību peļņu.</a:t>
            </a: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Ganāmpulkos parazītu kontrole pamatā notiek ar antihelmintu lietošanu.</a:t>
            </a: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Pat optimāls laiks un ārstēšanas stratēģija ir dārgs kontroles veids un, lielāko tiesu, tikai daļēji efektīvs.</a:t>
            </a: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Pārmērīga un bieža pretparazitāro līdzekļu lietošana ir novedusi pie rezistences problēmām.</a:t>
            </a:r>
          </a:p>
          <a:p>
            <a:endParaRPr lang="lv-LV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lv-LV" sz="2800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939757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lv-LV" dirty="0" smtClean="0"/>
          </a:p>
          <a:p>
            <a:endParaRPr lang="lv-LV" dirty="0"/>
          </a:p>
          <a:p>
            <a:pPr marL="45720" indent="0" algn="ctr">
              <a:buNone/>
            </a:pPr>
            <a:endParaRPr lang="lv-LV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lv-LV" sz="4400" dirty="0" smtClean="0">
                <a:latin typeface="Times New Roman" pitchFamily="18" charset="0"/>
                <a:cs typeface="Times New Roman" pitchFamily="18" charset="0"/>
              </a:rPr>
              <a:t>Pateicos par uzmanību!</a:t>
            </a:r>
            <a:endParaRPr lang="lv-LV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71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6512511" cy="1008112"/>
          </a:xfrm>
        </p:spPr>
        <p:txBody>
          <a:bodyPr>
            <a:normAutofit/>
          </a:bodyPr>
          <a:lstStyle/>
          <a:p>
            <a:pPr algn="l"/>
            <a:r>
              <a:rPr lang="lv-LV" sz="3600" dirty="0">
                <a:latin typeface="Times New Roman" pitchFamily="18" charset="0"/>
                <a:cs typeface="Times New Roman" pitchFamily="18" charset="0"/>
              </a:rPr>
              <a:t>Kuņģa-zarnu </a:t>
            </a:r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>trakta </a:t>
            </a:r>
            <a:r>
              <a:rPr lang="lv-LV" sz="3600" dirty="0">
                <a:latin typeface="Times New Roman" pitchFamily="18" charset="0"/>
                <a:cs typeface="Times New Roman" pitchFamily="18" charset="0"/>
              </a:rPr>
              <a:t>parazīti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31640" y="2060848"/>
            <a:ext cx="6400800" cy="3762752"/>
          </a:xfrm>
        </p:spPr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Galvenās aitu iekšējo parazītu grupas var sadalīt pēc to atrašanās vietas dzīvniekā.</a:t>
            </a:r>
          </a:p>
          <a:p>
            <a:endParaRPr lang="lv-LV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v-LV" dirty="0">
                <a:latin typeface="Times New Roman" pitchFamily="18" charset="0"/>
                <a:cs typeface="Times New Roman" pitchFamily="18" charset="0"/>
              </a:rPr>
              <a:t>apaļie tārpi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- nematodes (glumeniekā, zarnās)</a:t>
            </a:r>
          </a:p>
          <a:p>
            <a:r>
              <a:rPr lang="lv-LV" dirty="0">
                <a:latin typeface="Times New Roman" pitchFamily="18" charset="0"/>
                <a:cs typeface="Times New Roman" pitchFamily="18" charset="0"/>
              </a:rPr>
              <a:t>lapas veida tārpi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-  trematodes (aknu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parazīti )</a:t>
            </a:r>
            <a:endParaRPr lang="lv-LV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v-LV" dirty="0">
                <a:latin typeface="Times New Roman" pitchFamily="18" charset="0"/>
                <a:cs typeface="Times New Roman" pitchFamily="18" charset="0"/>
              </a:rPr>
              <a:t>lentes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tārpi – cestodes (zarnu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parazīti )</a:t>
            </a:r>
            <a:endParaRPr lang="lv-LV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Vienšūņi (kokcīdijas)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825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512511" cy="1143000"/>
          </a:xfrm>
        </p:spPr>
        <p:txBody>
          <a:bodyPr/>
          <a:lstStyle/>
          <a:p>
            <a:pPr algn="l"/>
            <a:r>
              <a:rPr lang="lv-LV" sz="3600" dirty="0">
                <a:latin typeface="Times New Roman" pitchFamily="18" charset="0"/>
                <a:cs typeface="Times New Roman" pitchFamily="18" charset="0"/>
              </a:rPr>
              <a:t>Kuņģa-zarnu trakta </a:t>
            </a:r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>parazītu  </a:t>
            </a:r>
            <a:br>
              <a:rPr lang="lv-LV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lv-LV" sz="3600" dirty="0">
                <a:latin typeface="Times New Roman" pitchFamily="18" charset="0"/>
                <a:cs typeface="Times New Roman" pitchFamily="18" charset="0"/>
              </a:rPr>
              <a:t>vispārējs </a:t>
            </a:r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>dzīves cikls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5616" y="2348880"/>
            <a:ext cx="6400800" cy="3474720"/>
          </a:xfrm>
        </p:spPr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Daļu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savas dzīves tie pavada dzīvnieka organismā un daļu ganībās.</a:t>
            </a:r>
          </a:p>
          <a:p>
            <a:endParaRPr lang="lv-LV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Pieauguši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parazīti, kas dzīvo gan glumeniekā, tievajās vai resnajās zarnās, izdēj olas, kas nokļūst ārējā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vidē -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ganībās kopā ar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fekālijām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5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512511" cy="1143000"/>
          </a:xfrm>
        </p:spPr>
        <p:txBody>
          <a:bodyPr/>
          <a:lstStyle/>
          <a:p>
            <a:pPr algn="l"/>
            <a:r>
              <a:rPr lang="lv-LV" sz="3600" dirty="0">
                <a:latin typeface="Times New Roman" pitchFamily="18" charset="0"/>
                <a:cs typeface="Times New Roman" pitchFamily="18" charset="0"/>
              </a:rPr>
              <a:t>Kuņģa-zarnu trakta </a:t>
            </a:r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>parazītu  </a:t>
            </a:r>
            <a:br>
              <a:rPr lang="lv-LV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>       vispārējs dzīves cikls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5616" y="2348880"/>
            <a:ext cx="6400800" cy="3474720"/>
          </a:xfrm>
        </p:spPr>
        <p:txBody>
          <a:bodyPr/>
          <a:lstStyle/>
          <a:p>
            <a:endParaRPr lang="lv-LV" dirty="0" smtClean="0"/>
          </a:p>
          <a:p>
            <a:endParaRPr lang="lv-LV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772816"/>
            <a:ext cx="455295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84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512511" cy="1143000"/>
          </a:xfrm>
        </p:spPr>
        <p:txBody>
          <a:bodyPr/>
          <a:lstStyle/>
          <a:p>
            <a:pPr algn="l"/>
            <a:r>
              <a:rPr lang="lv-LV" sz="3600" dirty="0">
                <a:latin typeface="Times New Roman" pitchFamily="18" charset="0"/>
                <a:cs typeface="Times New Roman" pitchFamily="18" charset="0"/>
              </a:rPr>
              <a:t>Kuņģa-zarnu trakta </a:t>
            </a:r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>parazītu  </a:t>
            </a:r>
            <a:br>
              <a:rPr lang="lv-LV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>          vispārējs dzīves cikls</a:t>
            </a:r>
            <a:endParaRPr lang="lv-LV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333" y="2386965"/>
            <a:ext cx="3566160" cy="339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297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512511" cy="1143000"/>
          </a:xfrm>
        </p:spPr>
        <p:txBody>
          <a:bodyPr/>
          <a:lstStyle/>
          <a:p>
            <a:pPr algn="l"/>
            <a:r>
              <a:rPr lang="lv-LV" sz="3600" dirty="0">
                <a:latin typeface="Times New Roman" pitchFamily="18" charset="0"/>
                <a:cs typeface="Times New Roman" pitchFamily="18" charset="0"/>
              </a:rPr>
              <a:t>Kuņģa-zarnu trakta </a:t>
            </a:r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>parazītu  </a:t>
            </a:r>
            <a:br>
              <a:rPr lang="lv-LV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>           vispārējs dzīves cikls</a:t>
            </a:r>
            <a:endParaRPr lang="lv-LV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433" y="2394585"/>
            <a:ext cx="3489960" cy="338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24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512511" cy="1143000"/>
          </a:xfrm>
        </p:spPr>
        <p:txBody>
          <a:bodyPr/>
          <a:lstStyle/>
          <a:p>
            <a:pPr algn="l"/>
            <a:r>
              <a:rPr lang="lv-LV" sz="3600" dirty="0">
                <a:latin typeface="Times New Roman" pitchFamily="18" charset="0"/>
                <a:cs typeface="Times New Roman" pitchFamily="18" charset="0"/>
              </a:rPr>
              <a:t>Kuņģa-zarnu trakta </a:t>
            </a:r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>parazītu  </a:t>
            </a:r>
            <a:br>
              <a:rPr lang="lv-LV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>          vispārējs dzīves cikls</a:t>
            </a:r>
            <a:endParaRPr lang="lv-LV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043608" y="1916832"/>
            <a:ext cx="6400800" cy="4104456"/>
          </a:xfrm>
        </p:spPr>
        <p:txBody>
          <a:bodyPr/>
          <a:lstStyle/>
          <a:p>
            <a:pPr lvl="0"/>
            <a:r>
              <a:rPr lang="lv-LV" dirty="0">
                <a:latin typeface="Times New Roman" pitchFamily="18" charset="0"/>
                <a:cs typeface="Times New Roman" pitchFamily="18" charset="0"/>
              </a:rPr>
              <a:t>Labos apstākļos –siltā, mitrā laikā, no olām attīstās kāpuri-larvas.</a:t>
            </a:r>
          </a:p>
          <a:p>
            <a:endParaRPr lang="lv-LV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20888"/>
            <a:ext cx="345186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885620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1174</TotalTime>
  <Words>1235</Words>
  <Application>Microsoft Office PowerPoint</Application>
  <PresentationFormat>On-screen Show (4:3)</PresentationFormat>
  <Paragraphs>181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Georgia</vt:lpstr>
      <vt:lpstr>Times New Roman</vt:lpstr>
      <vt:lpstr>Trebuchet MS</vt:lpstr>
      <vt:lpstr>Slipstream</vt:lpstr>
      <vt:lpstr>Kuņģa-zarnu trakta  parazītu ietekme  uz aitu veselību </vt:lpstr>
      <vt:lpstr>Kā parazīti ietekmē aitas?</vt:lpstr>
      <vt:lpstr>Kā parazīti ietekmē jērus?</vt:lpstr>
      <vt:lpstr>Kuņģa-zarnu trakta parazīti</vt:lpstr>
      <vt:lpstr>Kuņģa-zarnu trakta parazītu              vispārējs dzīves cikls</vt:lpstr>
      <vt:lpstr>Kuņģa-zarnu trakta parazītu           vispārējs dzīves cikls</vt:lpstr>
      <vt:lpstr>Kuņģa-zarnu trakta parazītu              vispārējs dzīves cikls</vt:lpstr>
      <vt:lpstr>Kuņģa-zarnu trakta parazītu               vispārējs dzīves cikls</vt:lpstr>
      <vt:lpstr>Kuņģa-zarnu trakta parazītu              vispārējs dzīves cikls</vt:lpstr>
      <vt:lpstr>Kuņģa-zarnu trakta parazītu             vispārējs dzīves cikls</vt:lpstr>
      <vt:lpstr>Kuņģa-zarnu trakta parazītu               vispārējs dzīves cikls</vt:lpstr>
      <vt:lpstr>Kuņģa-zarnu trakta parazītu              vispārējs dzīves cikls</vt:lpstr>
      <vt:lpstr>Kuņģa-zarnu trakta parazītu                 vispārējs dzīves cikls</vt:lpstr>
      <vt:lpstr>Kuņģa-zarnu trakta parazītu                 vispārējs dzīves cikls</vt:lpstr>
      <vt:lpstr>Apaļie tārpi -nematodes</vt:lpstr>
      <vt:lpstr>Haemonchus contortus</vt:lpstr>
      <vt:lpstr>Haemonchus contortus</vt:lpstr>
      <vt:lpstr>Haemonchus contortus</vt:lpstr>
      <vt:lpstr>Haemonchus contortus</vt:lpstr>
      <vt:lpstr>Haemonchus contortus</vt:lpstr>
      <vt:lpstr>Haemonchus contortus</vt:lpstr>
      <vt:lpstr>Acs gļotāda</vt:lpstr>
      <vt:lpstr>Tūska pakaklē</vt:lpstr>
      <vt:lpstr>Haemonchus contortus</vt:lpstr>
      <vt:lpstr>Aitas gremošanas sistēma</vt:lpstr>
      <vt:lpstr>Glumenieka gļotāda</vt:lpstr>
      <vt:lpstr>Haemonchus  contortus</vt:lpstr>
      <vt:lpstr>Riska grupas </vt:lpstr>
      <vt:lpstr>Haemonchus  contortus</vt:lpstr>
      <vt:lpstr>Ieteikumi attārpošanai</vt:lpstr>
      <vt:lpstr>Ieteikumi attārpošanai</vt:lpstr>
      <vt:lpstr>Ganību apsaimniekošana</vt:lpstr>
      <vt:lpstr>Neiepirkt rezistantus tārpus</vt:lpstr>
      <vt:lpstr>Parazītu kontrole SIA “Ances”</vt:lpstr>
      <vt:lpstr>PowerPoint Presentation</vt:lpstr>
      <vt:lpstr>Parazītu kontrole SIA “Ances”</vt:lpstr>
      <vt:lpstr>Izaicinājumi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Ances</cp:lastModifiedBy>
  <cp:revision>171</cp:revision>
  <dcterms:created xsi:type="dcterms:W3CDTF">2020-06-15T05:27:02Z</dcterms:created>
  <dcterms:modified xsi:type="dcterms:W3CDTF">2020-07-24T05:23:54Z</dcterms:modified>
</cp:coreProperties>
</file>